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5"/>
    <p:restoredTop sz="94679"/>
  </p:normalViewPr>
  <p:slideViewPr>
    <p:cSldViewPr snapToGrid="0" snapToObjects="1">
      <p:cViewPr varScale="1">
        <p:scale>
          <a:sx n="32" d="100"/>
          <a:sy n="32" d="100"/>
        </p:scale>
        <p:origin x="875" y="3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localhost\Users\alessandrovarotto\Desktop\Auritec%20\IVR%20Pipeline%20ver%201.0_ss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4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cat>
            <c:strRef>
              <c:f>'Approved format'!$C$3:$C$14</c:f>
              <c:strCache>
                <c:ptCount val="12"/>
                <c:pt idx="0">
                  <c:v>Rivastigmine (Alzheimer's)</c:v>
                </c:pt>
                <c:pt idx="1">
                  <c:v>Octreotide (Acromegaly)</c:v>
                </c:pt>
                <c:pt idx="2">
                  <c:v>Rotigotine (Parkinson's)</c:v>
                </c:pt>
                <c:pt idx="3">
                  <c:v>Anastrozole (Breast Cancer)</c:v>
                </c:pt>
                <c:pt idx="4">
                  <c:v>Mixed narcotics (Pain/Addiction)</c:v>
                </c:pt>
                <c:pt idx="5">
                  <c:v>GnRH agonist (Uterine Fibroids) </c:v>
                </c:pt>
                <c:pt idx="6">
                  <c:v>GnRH agonist (Endometriosis) </c:v>
                </c:pt>
                <c:pt idx="7">
                  <c:v>GLP-1 agonist (Diabetes) </c:v>
                </c:pt>
                <c:pt idx="8">
                  <c:v>Truvada-Maraviroc (HIV) </c:v>
                </c:pt>
                <c:pt idx="9">
                  <c:v>Truvada (HIV) </c:v>
                </c:pt>
                <c:pt idx="10">
                  <c:v>Tenofovir (HIV) </c:v>
                </c:pt>
                <c:pt idx="11">
                  <c:v>Acyclovir (Herpes) </c:v>
                </c:pt>
              </c:strCache>
            </c:strRef>
          </c:cat>
          <c:val>
            <c:numRef>
              <c:f>'Approved format'!$F$3:$F$14</c:f>
              <c:numCache>
                <c:formatCode>General</c:formatCode>
                <c:ptCount val="12"/>
                <c:pt idx="0">
                  <c:v>0.5</c:v>
                </c:pt>
                <c:pt idx="1">
                  <c:v>0.5</c:v>
                </c:pt>
                <c:pt idx="2">
                  <c:v>0.5</c:v>
                </c:pt>
                <c:pt idx="3">
                  <c:v>0.5</c:v>
                </c:pt>
                <c:pt idx="4">
                  <c:v>2</c:v>
                </c:pt>
                <c:pt idx="5">
                  <c:v>2.5</c:v>
                </c:pt>
                <c:pt idx="6">
                  <c:v>2.9</c:v>
                </c:pt>
                <c:pt idx="7">
                  <c:v>2.9</c:v>
                </c:pt>
                <c:pt idx="8">
                  <c:v>3.75</c:v>
                </c:pt>
                <c:pt idx="9">
                  <c:v>4.25</c:v>
                </c:pt>
                <c:pt idx="10">
                  <c:v>4.25</c:v>
                </c:pt>
                <c:pt idx="11">
                  <c:v>4.25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9DD-429E-B2BE-9053A8678A2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5"/>
        <c:axId val="-2018031232"/>
        <c:axId val="-2045304080"/>
      </c:barChart>
      <c:catAx>
        <c:axId val="-2018031232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none" baseline="0">
                <a:solidFill>
                  <a:schemeClr val="dk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defRPr>
            </a:pPr>
            <a:endParaRPr lang="en-US"/>
          </a:p>
        </c:txPr>
        <c:crossAx val="-2045304080"/>
        <c:crosses val="autoZero"/>
        <c:auto val="1"/>
        <c:lblAlgn val="ctr"/>
        <c:lblOffset val="100"/>
        <c:noMultiLvlLbl val="0"/>
      </c:catAx>
      <c:valAx>
        <c:axId val="-2045304080"/>
        <c:scaling>
          <c:orientation val="minMax"/>
        </c:scaling>
        <c:delete val="1"/>
        <c:axPos val="b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-201803123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7">
  <a:schemeClr val="accent4"/>
</cs:colorStyle>
</file>

<file path=ppt/charts/style1.xml><?xml version="1.0" encoding="utf-8"?>
<cs:chartStyle xmlns:cs="http://schemas.microsoft.com/office/drawing/2012/chartStyle" xmlns:a="http://schemas.openxmlformats.org/drawingml/2006/main" id="21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8DB7DF-2B59-8B42-B8D8-85730CF1FB5A}" type="datetimeFigureOut">
              <a:rPr lang="en-US" smtClean="0"/>
              <a:t>4/14/2016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2D07C9-2C2C-8943-BA53-280E0F4C87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22433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C93320-725C-439F-9022-E5788F5F38C1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90166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5D193-3319-A445-808F-95BE9AC22787}" type="datetimeFigureOut">
              <a:rPr lang="en-US" smtClean="0"/>
              <a:t>4/14/2016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05B0D-A857-3A45-81CF-29D612DD85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7039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5D193-3319-A445-808F-95BE9AC22787}" type="datetimeFigureOut">
              <a:rPr lang="en-US" smtClean="0"/>
              <a:t>4/14/2016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05B0D-A857-3A45-81CF-29D612DD85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29983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5D193-3319-A445-808F-95BE9AC22787}" type="datetimeFigureOut">
              <a:rPr lang="en-US" smtClean="0"/>
              <a:t>4/14/2016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05B0D-A857-3A45-81CF-29D612DD85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0962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5D193-3319-A445-808F-95BE9AC22787}" type="datetimeFigureOut">
              <a:rPr lang="en-US" smtClean="0"/>
              <a:t>4/14/2016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05B0D-A857-3A45-81CF-29D612DD85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3324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5D193-3319-A445-808F-95BE9AC22787}" type="datetimeFigureOut">
              <a:rPr lang="en-US" smtClean="0"/>
              <a:t>4/14/2016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05B0D-A857-3A45-81CF-29D612DD85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88868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5D193-3319-A445-808F-95BE9AC22787}" type="datetimeFigureOut">
              <a:rPr lang="en-US" smtClean="0"/>
              <a:t>4/14/2016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05B0D-A857-3A45-81CF-29D612DD85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37300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5D193-3319-A445-808F-95BE9AC22787}" type="datetimeFigureOut">
              <a:rPr lang="en-US" smtClean="0"/>
              <a:t>4/14/2016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05B0D-A857-3A45-81CF-29D612DD85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92969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5D193-3319-A445-808F-95BE9AC22787}" type="datetimeFigureOut">
              <a:rPr lang="en-US" smtClean="0"/>
              <a:t>4/14/2016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05B0D-A857-3A45-81CF-29D612DD85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79112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5D193-3319-A445-808F-95BE9AC22787}" type="datetimeFigureOut">
              <a:rPr lang="en-US" smtClean="0"/>
              <a:t>4/14/2016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05B0D-A857-3A45-81CF-29D612DD85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3407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5D193-3319-A445-808F-95BE9AC22787}" type="datetimeFigureOut">
              <a:rPr lang="en-US" smtClean="0"/>
              <a:t>4/14/2016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05B0D-A857-3A45-81CF-29D612DD85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68199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5D193-3319-A445-808F-95BE9AC22787}" type="datetimeFigureOut">
              <a:rPr lang="en-US" smtClean="0"/>
              <a:t>4/14/2016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05B0D-A857-3A45-81CF-29D612DD85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61004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35D193-3319-A445-808F-95BE9AC22787}" type="datetimeFigureOut">
              <a:rPr lang="en-US" smtClean="0"/>
              <a:t>4/14/2016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805B0D-A857-3A45-81CF-29D612DD85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07593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4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838127"/>
            <a:ext cx="8229600" cy="747786"/>
          </a:xfrm>
        </p:spPr>
        <p:txBody>
          <a:bodyPr anchor="t" anchorCtr="0">
            <a:normAutofit/>
          </a:bodyPr>
          <a:lstStyle/>
          <a:p>
            <a:r>
              <a:rPr lang="en-US" sz="2400" dirty="0">
                <a:latin typeface="Helvetica"/>
                <a:cs typeface="Helvetica"/>
              </a:rPr>
              <a:t>PIPELINE</a:t>
            </a:r>
          </a:p>
        </p:txBody>
      </p:sp>
      <p:sp>
        <p:nvSpPr>
          <p:cNvPr id="10" name="Foliennummernplatzhalter 2"/>
          <p:cNvSpPr txBox="1">
            <a:spLocks/>
          </p:cNvSpPr>
          <p:nvPr/>
        </p:nvSpPr>
        <p:spPr>
          <a:xfrm>
            <a:off x="1653741" y="6436666"/>
            <a:ext cx="932938" cy="421335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800">
                <a:latin typeface="Segoe UI" pitchFamily="34" charset="0"/>
                <a:ea typeface="Segoe UI" pitchFamily="34" charset="0"/>
                <a:cs typeface="Segoe UI" pitchFamily="34" charset="0"/>
              </a:rPr>
              <a:t>Page </a:t>
            </a:r>
            <a:fld id="{87F334AE-4EAC-4C2D-A638-92A76F09FCC4}" type="slidenum">
              <a:rPr lang="en-US" sz="800">
                <a:latin typeface="Segoe UI" pitchFamily="34" charset="0"/>
                <a:ea typeface="Segoe UI" pitchFamily="34" charset="0"/>
                <a:cs typeface="Segoe UI" pitchFamily="34" charset="0"/>
              </a:rPr>
              <a:pPr algn="l"/>
              <a:t>1</a:t>
            </a:fld>
            <a:endParaRPr lang="en-US" sz="8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14" name="Fußzeilenplatzhalter 1"/>
          <p:cNvSpPr>
            <a:spLocks noGrp="1"/>
          </p:cNvSpPr>
          <p:nvPr>
            <p:ph type="ftr" sz="quarter" idx="11"/>
          </p:nvPr>
        </p:nvSpPr>
        <p:spPr>
          <a:xfrm>
            <a:off x="4425778" y="6447566"/>
            <a:ext cx="3107924" cy="365125"/>
          </a:xfrm>
          <a:prstGeom prst="rect">
            <a:avLst/>
          </a:prstGeom>
        </p:spPr>
        <p:txBody>
          <a:bodyPr anchor="ctr" anchorCtr="0"/>
          <a:lstStyle/>
          <a:p>
            <a:r>
              <a:rPr lang="en-US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Auritec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 Pharmaceuticals – 2016</a:t>
            </a:r>
          </a:p>
        </p:txBody>
      </p:sp>
      <p:cxnSp>
        <p:nvCxnSpPr>
          <p:cNvPr id="19" name="Gerade Verbindung 5"/>
          <p:cNvCxnSpPr/>
          <p:nvPr/>
        </p:nvCxnSpPr>
        <p:spPr>
          <a:xfrm>
            <a:off x="1524000" y="6400800"/>
            <a:ext cx="9144000" cy="0"/>
          </a:xfrm>
          <a:prstGeom prst="line">
            <a:avLst/>
          </a:prstGeom>
          <a:ln/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22" name="AutoShape 8" descr="data:image/jpeg;base64,/9j/4AAQSkZJRgABAQAAAQABAAD/2wCEAAkGBxQSEhQUEhQWFRUXGBgUGBUVFRYaFRYVFxQWGBQUFhcYHCggGBolGxQXITEhJSorLi4uGCIzODMsNyguLisBCgoKDg0OGxAQGiwkICQsLCwsLywsLCwsLDQsLCwsLCwsLSwsLCwsLCwsLCwsLCwsLCwsLCwsLCwsLCwsLCwsLP/AABEIAIUBegMBEQACEQEDEQH/xAAcAAEAAQUBAQAAAAAAAAAAAAAABgECAwQFBwj/xABNEAABAwIDAwgECgcGBAcAAAABAAIDBBEFEiExQVEGBxMiYXGBkTJCUqEUFyNykpOxwdHTCBVigqLh8CQzU7LS8UNUg/IWJTRjZHOz/8QAGwEBAAIDAQEAAAAAAAAAAAAAAAEFAgMEBgf/xAA4EQACAQIEBAMFCAIBBQAAAAAAAQIDEQQFITESIkFRE2FxBjKBobEUQpHB0eHw8SNSchYkMzRD/9oADAMBAAIRAxEAPwD3FAEAQBAEAQBAEAQBAEAQBAEAQBAEAQBAEAQBAEAQBAEAQBAEAQBAEAQBAEAQBAEAQBAEAQBAEAQBAEAQBAR7lxyoGG0/wh8fSNztYWh7Wv617Fod6Zvu4XO4oCHU3PlRO9KCpb25Y3D3SXQHRi55cKPpSyM7HQSX/hBQF/xxYT/zDvqJv9CA7eC8u8PqzaCqjcfZcSx30XgFCbEiuhBVAEAQBAEAQBAEAQBAEAQBAEAQBAEAQBAEAQBAEAQBAEAQBAEAQBAEAQBAczGuUNLSC9TPFFfUB7wHH5rdrvAICLSc8GEg2+Ek90M1v8iAtPPHhP8AzDj2dBN/oQGhU8+GGt9FtQ/ujaAfpvCA2OSXOzDiNWymhge0uDnZpXxtsGi5ytBJc7sHadgQHoqAIAgPH/0jn/2amBhLvlDae+kZy6x5d5cBfX2EQPCoZAP6H4KSSyQgkEdxCAtmiuQGjU7h+CA3KWrfGAA0kA3Ie2wa62uV19NFBKb6Ey5L84tVSm2c9Hub6bQOGU7e8WKixlvuesYFzrU8oHTjJf12XczxHpN96GLiTeixeCZuaKaN7eLXtPgddD2KTE2fhDPab5hAOnb7TfMIB0zfaHmEBXpm+0PMICokHEeaArmHFALoCqAIAgCAIAgCAIAgCAIAgCAIAgCAoSgKF44jzQFOmb7Q8wgKdM32h5hAOnb7Q8wgKfCWe236QQFpq4xtez6Q/FARTH+cygprgS9O8epB19eBf6A7r37EJseR8red2uqLsgLaSM6dQ3mI12yH0f3QD2oTY8xqpnPcXPeXuJuXOJLieJJ1KkxMKkF8W3+vwQGU/wBf1ZASHmxdbFKT5Hpz0oswGxB29IDs6ls+unVUMH1wFAKoAgPGf0kOj6Kkv0nS535bZuiyWGfNuz3y2tra6A8OY2/H+JZElH02u1QCj2O43I2EaFCDJBKbOcZHtJIGYEm526633e9QSU6bW5eCeJjBPvCAu+HFvolp/wCm0KbC4di0h9n6ISwuw3FH7ww97fwSw4mV/WXGOPySwuXfrJv+ExLC5Y7EBujaPL8EsLmahkfK9sccWZ7jYABup+joO3csZNJXZKu9Eew0HJ2iwuFj69gnqXjMIQGnL22IGUDidfsFfVxDfoWeBy2ri3aGy3b2Mv8A4xoZOrNh7QzZdpa4gdxA+1alWLefs3VSvGab9CH84NBDBaooXl0DiGkA2DXEHZcXsCC0jcQu2hVcuVnnK9GVN2ktU7Mhbccd+39Mf6V1WOe5mjx197Xl7g8f6VGwLjjdjYmYHhmCLUFDjg9qb6TVIuU/Xg4y/SH4ILmGTGjuzeJH4JYXLW4y7eXeYSwuXuxk7s3mEFy+PG+Jf4EILmUY43jNfvaguDjo4y/SCC5Z/wCIDu6T6y33ILmN2OuPt/WfySwuYzi54H6X8kFzu4ZyfrqkXipZHDiQB42Iv7lqlWhHqZqEuxgxvA6ylGaemewe0QCO82Gg71MasJbMhxaOPT1Je4NbGHOcbAAC5J2DYs3pqzFanq+EchqSkhbPipbmdq2BouTs2NAudupOmu5cNTE9tF8zvwuCq4iXDTV317I3P15g46gw0FnHJFfvte3vWjx3cuf+nMRb3o+mppY5yLpKuB9RhWTMwXfA5ouP3d2w6jTQ7d2+lie+xTYvA1cO+GpG3bs/Q88wXEwzMHNY11yCLNYfSZbU2uABJdt76jvHZJXOKLtucitrbvcWZQ2+lmNA7SBbQXusktDFs131TjtN+9SRcs6Tu8ghNxk0v22QgtaeIupBuRsB2fyUElskJHd4/ihB2Obzo/1lSdN0gZ0zf7q+fNfqAW1tmy3tra6MH18FAKoAgPIf0i43fBac9OGt6S3wct1ldbSQOGvUF7jZ1uNrgeDRvtu9xWQLS9xPBQDA8nigNuePLEztObzBt7rKCTSWRAQBAEAQBAXxRlxDWgkkgADaSTYAdqhu2oPbeS2CRYJSipqAH1ko+TjPq7/BouCT/K1bXrcT8i2y7L54mpwx26vt5LzIpiFc+eR0kri57jck+4DgBsAXG9T6BQowoQUKaskaznAAk7ACT3AXKlLidiatSNKDnLZK5r8pZzHQU8TvTmc6oI9lpuWj+NvkVZUYp1G100PmeJrOo3KW8nc5nI3knNiMwjiFmj037mj8Vvq1VBeZzRjc9YdXUOEj4PSwsqJW6SSP9EO3i/rH7OO4VlSq5PU9Hl+SVK8eOT4F07vzMM/KGhrmOirKRjHHRj49mckBo2Xbcnb9iU6kr6E5hkrw9PxFK8et9zx3lDhvwaokiBuGnQnblcA5t+2xCtKc+OCkeblHhbRzlsMS5rCTYC5OgA2k9gUA7tFyLr5hmjpZSO0Ae5xBWp16a6mfhy7GhiuB1FMbTwvj7XDS/C40v2LONSMtmQ4tbnPWZiEAQE35Kc2VZWtz2EMXtyDXvDdNFzzxEY7amxU29zoco+aiSnj6SGeObaMoIuSNoBvtWEcUm+ZGcqEkSPk3yQpcKhZVV4Ek7heOEbb9gOwC4u78bHRWxHFtsdmBwFTEz4aa9X0RZiXL6rkNo3CBm5kQAsPnEXv3W7lycbPX0MiwtNc64n3ZbBy9nbE9lSRPG4AEvAzMFxmcDbraX0Pms4NylbqcWaZTQp0nWpK3Dq10aHN7yViZilTI5o6KBolYNoAe3Mbd2zuXVUquVNL8TycafPZei+Jx8exZ9VO+Z51cdBuaz1WDsA95J3rhbuz6PhMNDC0FBdFr59zVpqFz2se6WGES/wB0yS+eQbjfMMt7jYDtHcunwYrTV9/I81V9oK3iXgko9E93/Zs4bXy0tQ2NpLZHubE5gOro3OBeR+zYE5uzvCwjS3fSxuzLMMPicItee606ruQzlg1orajLsz304kAu/iurOhfgVzyM/edjjLaYBAEBs07bsf4HyuoBrKQZIdqAzu2Wt7h+KgEg5roy7FKUNnFO7PpI4XvoQYgDpd4u0X48bAmD62CgFUAQHln6QtOXUEbxCx4bKM0xIzwh1gAwXucxsD3bN4A+dwOz3D8VkBG3UoC2KMveGjef9yoB1sQiu2w3bPBQZHFIUmJRSAgCAIAgPXObHkxHSwuxOub1Wj5FhGrifRsDvP2eK4cRW+70O3CYWdaooQWr+S7mhj+MvqpXzTGxOwX6rGDY0dg/Erg1kz6Dh6FLBUOG9ktW/wAzRcwi1wQSA6xFjZwDm3G64IPiko8LszbhcRHEU1Vjs9jGafpXxw/4rw0/MHWk/hafNbaGjcuyKrP6/Bh1TW8nb4bssrMMlxXE3Qwi7WERZraMYw2cfF2a34Ald0GqVNN7nh588n2RPsaxGLDYPgFAbPAtPM3bfexrva4nd37OCpUbZ6bJsp8S1aquX7q7+b/mvoQZaT19i6mizzQMHrStJ7o/lD/kC30NLy7IoPaCrahGn/s/pqRblXV9LWTvGzOWjuZZgPk1WdFWgjw1R3kzNyU5Lz4hMI4W6es8jqtHb29impUUFdkRi2etQU2HYMMjGCqq/WJ9Fh3hzrafNA8lW1azk9S9y/JquIXF7se73foc+s5f1zz1ZBENzY2NAH0gT71p8RnpKeRYOC5lfzb/AIjNTcqJazJS1eSRrzlD3MaCS7QNfYWt3W/CY1JJlfmOS06dOVWitt0Xuw3AYT0LmPkt1XTBt2g7yHE3I7rrd9olfcqY5JiXS8ThSW9m9TzDlrgzKWcCInont6RlzcgEkWvv2e9d9Go5x1KapDhehOOb7kVFDCMQxHRg1jjI1cfVsN7j7uyxI569bojowuFnWmoQV2/l5sy8puVctWcv93ANGws0bbcXW9I+7guByue7wGVUsKrtXl1b/It5G17IJy+U/JtYXlu97m2yMA3kk+V1EdHcwzfCSxFOMYLmvv2XW5zeUONvqJXTTElziGtaLm2vUjjH3b9qyjF1JWRs/wAGWYbXZfi3+pgnpWwgOrJxAXaiGMB8tuLjYgeAt2rphSi9Iri8zzWKzzEzfK+Bdlv+IbDSTNGWsYI7/KCazZS0akNHVvfZcDzUqm4Svw6+Wxoq5vWrUHSnJWe76kv5r8ZbV1WIMboJI8sd9DlDMl/4b/vKatPhjG5XUqlp8XZpkMewgkOFiNCOBG0LhWh9N0qQ06r6mlyyhz01JMNjWmnd2OZs88rj5K0w8uaS76nzLF0nTk4vpoakPLipbGGdQuAyiVzbyAd97E7NSPNZvDQbuafFlaxG5HlxJJJJNyTtJO0lbzUWqQEAQHQoGdRx4n7B/NQSjQIshBdGP60+9SDK59x/2oCXcztMX4rT2hZOGkvcHkWY0f8AGbfQuabECx8Nohg+qwoBVAEB5P8ApEMZ8ChLmSlwl6j2k9Cw263SjYSRcN0ve9ja4IHz809vv/ksgUmdZAbmBM6zjwFvM/yUMlG1VKCTkVO1SQzApICAIAoBOOa7kd8OqM8gtTxdZ7jsJGuXXS3Hw3XWivV4VZbmynFt3JTy15Q/CpQyLq08XVjbuduMhHbu7O8qqm7n0DKcv+y0+Kfvy38vI0+ReA/DqloeP7NEc0l9RIWalmu1g0vxJA4rogvDV+r+RR51mDrz8Cn7q383+xoYnWdNNLKfXe5/cHOJA8AbLmbu7nrMNS8KjGHZJGfkzA588j2DM6KPIwcZZTcDya36S6IpKmr9X9DyWe1vExXAvur67ktkDMEpBTwkGslGaST1mB21x/aO4fbbWKtVtmrKMs+0S45+4vm+xAmtkke2KIZ5ZDoDsGur3ngL+J0WNKnxc0tkehzTMVhKfBD3mtF282dHH6BtPO+FpLhHlYXHa54Y3pHHvfm03bNywqNOTsbspc3hYzm7t3d36mDBDapL90UEsniS0D3By3Ul/j9Wii9oql68I9ot/j/RCcEwqSsnZDGLvkdtte3FxVnKahG55RLiZ7Ri1VHhNOKGjIExAM0o9Jtx6IPtHbfcO8WqqlRtnp8mytVv81Rcq2Xf9iBDM94jjbnkdqG7gN73n1W9qxp0+LVuyL7Mcyhg48MVeT2Xb9ilXJSQHLPJJUzXsWQEsjYfZuCCTfTaT2BdcKba5UkvPdnjcRmFarK85u/ZOyRI+UvJ9lLDTPaXAzB7jG83LQMuXXafS33XHU3uenyLF1aqlTqO6jazfmRqaMvyxt9KRzYh2ZjZx8G3PgsqC5r9tTpzrEOlhWlvJ2/Hf5GtykqWS4nFGbdHG+KC26wcM9/EkeCsKScaTfV3Z4GbTnY9C52qgxyQNcctOIgYteq4+uQN7rFvn2qu4JTskeqyXEYbD0J1KkkpX1vvboRp+ESMpW1EoydJJkjjI62QNJc9/A3sMu7frsVIxjZLc78uzOeLrzjw2ildd9znk226dq1pXdkXU5qEXKTskXCqbSwireAZZAW0rHeq0jWYjiQb9xA3rup0r/41t1/Q+e5jj3iKjm9vury7+rOXya5IVmKvfIzXXrSvOhPAcfcF1Tqxp8pVqPFq2c7lNyZnoZMkwB1IDmG7SRtbfcRwU06qmtCJQcTt8z1Q5mKQZfWu0/N0/BYYlchlT3JFyziDK6pDdnSOPi7U+8lVMtz6RlcnLCU2+xx5W56Ouj9jopx2E6H3Re9dlB6wfqjyWeQSxU7dbMgCsigCAIAgKhQDuOYA0AbFBkcipHWUmJlot6EoTdn2n8EIJNzRtYcVps7Jn2ddvQkgtfue+2vRjXNqNNtxcEwfWAUAqgCA8p/SIntQwtzyNLph1Gg9HJZpNpHDZbQgbyNhtcAfP0Z7/wCL8FJJbVDRCDo4EzqPPEgeQ/moZKL6pDI5FRtUoxZhUkBAEBvYLhclVMyGIXc8gdw3k9ywnJRV2TGN3Y9o5Sysw6kZhtORmLQZ3DbrrkJG87T2fOVTVqcTPV5Dl6nLx5rRe75vv8PqQaOB00jYYzZ79S72Ix6UnvsO0hKUUueWy+ZZ5zj3RgqVN80vku/6HoXJuojjw6tkg6scbDTROG8nqlwO/rnbvtfes6l07y3PLYGmquIpwW1/oeegLmPor0JjyCqGUlDJXSAOc+V4gYfXeOo0/NDWA37Tvsuqty2XZHgadGWYYuSjtJtt9kRLEa58j3SPvJLI7Zve92xo4cOwDsWmEHOR63E16WX4fRbaRXd/zclnN7AyKuipyQ+oI6adw2Ny2McY7Be48966Jq8brbp+p4StXnVnKc3eT3/Qj/KKTNVVDuM0v/6OsuR7s+hYKKjhqaX+qNKldaLEHcKdjPp9Kuuj7sPVnj89lfFz8opfmSLmjoW0dFUYlI0F1iyIHeb5Wjsu4+Vis8VPW3YrcDhnXqxpr7z+RHK+sJL5ZCXON3uO8k6nzK4oRc5W7n0KrOGEw7lsorQw43WuooBE02qagZ5njaxhvljad28eBO8KwpQU35Lb9T51ia86knOT5pb/AKHV5r+RAcfh1aOjp4uu3PpmI2Ot9m/3XmvWXuxZroUZTklFXb2Rscq8dNZOZLZWDqRs9lg2eJ2ny3KtlK7PomW4JYWjwdXq/U1uTFIZa2MNaXFjHPAG97rRtHkXrfT0pt99Ch9oavFVhT6JN/jod2TkHhcJLK6q/tTrve4FwYx7uscxHVbt2Erc8TK9kUcMvrVKTrRg3Hv+hqO5V1UU0eHSRtqQXN6GR2jw03Afs9IAOvbhsU+HGUHNOxzXcZ2aOlzmThskFMP+BH1re3JYu9wB/eXHPoew9nqLVKVV/efyRDqSl6eVsR9DWSU7hE3cTuzGw7rrbRVk5/BGPtBi7RWHi99X6fuRblRjBqqhz/UHVjHBg2abidvirKlDgjY8XOXE7nrdC4x8noDTnKC9vSluhsQbgkbs5F+9V2Ib4mXuRQpSxKU10dvU0MJrKSojfBiJdlNssoDnEOB2utrfXb9m/VTqODuWWZ5NOcuOgr33X6HRwl2FYXmlpC6pqCCGkhwa2/EuGg7rrZUruW7K7DZDiJytNcK6tvX4WIbWVLpHvkebucS9xPEkknsXPZt+p7SKhQp22jFfQw1UvRYfPI7R1U5rIwdpiaNHW3XGc/vDirCnDnjHtufPcwxKr1Z1ejdl6Iga7ysCAIAgCA7UV+jbfgFiZdDmVe1SYmSi2H+f3IShJ4/xfihBKOaCfJi1Ld8jMzi35JpcX3abMeB6hNrmxsBfS2YGD6uCgFUAQHlf6QsoFBG3pywulHyIbcT2sTc7W5NHbbeNrAfPkbf6/oqSSlYNiBnbw+LLC0cRm89R7rKCUa9UoJOPM65WSIMSkxCAID2bm2wluG0T8RnaDK8ZYGO2kn0R7rnsHEKuxNW7suhY5fg5Yiqqa67+SIziFaXF80riSSXucdpJ1P8AsuOMXN2R9AqTpYOhxbRijHi1UaKlLdlVUi7tdYotgaOBtp3lx3KwpQU5abL5nzzF4mdWcqkt5fJdETFjPg/J6mZaxmka491i8+8Bc2IleTLb2fp8WKT7RfzIbKTldl1NjYcTbQLRC3ErnsMU5KjPh3s7fgdDFK/O2KMG0VPE2GMHTRjQHyH9pxBcfAbllUlxz0OLLcHDA4fm33b/AJ2NWGpbTQmskF3vBZSxkbiNZSO0a/Nt7S6qdP8A+a+J5HMse8TVdR7fdX5m9zFyukxR73kucWOcSdpJOpW7Eq0UkVcNbs18UN5pf/sf/nKq+59Qw3/hh6L6Gsz/ANPiI/8AbhPh1/wXbS+58TxOef8At1PRfQmeOt6HBsPibscc7u3I22v0gfBaazu/idfs7TTryb6R+pDI4c742m1ukjvcgDKJGk3J0AsN6woyUZX9S9zijUq4WUaau7p/gydVPJ3DoZ3VVbO2eQ2LYY3B9sos0ADu2u0vvC3eM1BRPH0ctxGInyQfq9EjhcreVrqnQgRU7PQibs7C63pO4d+nbpSc3ZHqcNg8PltJ1ajvLq/yRza7DnwshMgLXSs6XKRq1pe5rQe2zQTwvbclSKi7I6Msx0sXGc2rWdl3t5lcIxSSme+SE5XvZ0ZdYEht79W+w6kX7So43axsxOW4fEVFUqLVGmIX1EnRMuXv1e865Gu9KRx4m5txK2Uo255bfUr83x9OjSeHp+81b0X82JpyAbFVYpNO3rimiEbLa5nAuLiOOpsD2dq3STjBRfW7PG6OTt6ERxnEjJJJPMcpc4udfdr6I7tBbsXKoSm7Jbn0KNXD4PDpcSsl33/s1sVkNLRPLhlmqzbKfSZCB6JG7Q6jjJ2LupRTkkto/U8HjcTKtOVSW8vkiCLuK89L5qeW0dMH0lZY08lxd3otvtDuA1Jv2nsXJiKLfMjdRquLTTs1sza5Q4HJDM/oWdNASXRvicHO6M6ta9hOYOGzfe19L2XD4UXs7PzPW4b2hfDatD4o5UdPM70aecn9pmQechAU+DbeSOiftDQtyRkzPNhzIQJK+RrGDUU7DmdIRsDj6wvuGnErbTj0pq779vQocfmlXEq0+WPZdfUiHKXHXVcuYjKxoyxs3Nb+J3+HBd1KkoIpZzcnc462mAQBAEBUBQSdemlzRjs08lBJz6zapILqYaf7KQijwOH2fihBLOZ6UNxWnvOYLktuAD0pNrQG9wA86XPhY2Khg+rAoBVAEB5b+kM8jD4xmiAMzbteLyOsDYwncRv7Dt3EgfPlONf+1SSW1g1H8uxAzsdKIo2NkOtrXAuNNg07LKCdjn1dY0+ib+B+9LC5zVJBRSQEBK+bfkwa+sYwj5NlnyHdYbAe+x8itFepwx82ZwV2Trl7jYnmEUX9xADGwDY4jR7/ADFh2DtVVN3Pf5Ngfs9HjkuaWvw6IjuGRNdI6STSGmHSvPF9rxs7bWzW45RvW+nFqN1u9ipz7GqdRUYvljq/XoiF4ziTqmZ8rtrjoL+i3Y1o8FZQioRseVk+J3PZucAdHS4fCNgjc630QPvVPUdz2Hs5DmqS9EQdaz1JfSUomkyONoox0s7r2AYNQy/7VjfsBXTRjwri69Dy+fY6/wD20H5y/Qi3KfGjVTF+xjerG32WDZpxO0+W5WNKnwRPHznxMlvMTPlxMA+tG4e8fitWKXKiafUzY3HlqZ2ndLIPJ7gqt9T6dg5cVCDXWK+hZhMHSOqYv8anLR89hd+YPIrppytFPs/qeX9oKDVfj6Sjb4r+yY4bCcTwaERaz0xs5nrGwIe2247wOwcVFaDUmjjyfGxw1a89pKz8iC2XPbue6VSMldNWMXSguDGAvedjGC7vH2R2my2Qoyer0RX4zNsPh1a95dlr/XxNqodHRAS1WV9Rtip2m7Yzue87z+19G+1dVOHFyw26s8bjswqYmXFU6bRWy/cmVFW0+MUMY6RkVZAzKGudlaf2HHWzSRoft1C1VaPC7Mzy7Mp4VtxV090RefApY7mpmhp4xtc1+dx7GkgN8syiMIdE2zvxOfYiorRtBfiyP4xymjZG6noQWMPpzG/SSE7dTr4nXdYLthRbfFP8Ox56da97devU5/JHlPNh83TQ2O5zTscPu2nzW2pTU1Y1RlYk+I8vqSSQztoGNnPWLhlALztdexIPcuf7PN6OWhs8WPYheN4vJVSGSUi+wAei1vALphBQVka5ScndnPWZiEB0aDHaiAWime0eze7fBpuAtcqUZboyU5LZm1LyurHCxnd+6GtPm0ArFUKa6GTqzfU5E0znkue4ucdpcSSe8lbUkjXvuY1ICAIAgCAIDZpanLcWuD9qgFtWdVIK05/rRAHu7fePwQEv5mXkYtTWdE25cLytvcFpu2PhIRoDcb9uwwwfVQUAqgCA8p/SHhJoYnCONwbKAZHG0seYaCMbw4ix26Aab2kD58ZIRsPvapBZUS5rKQdjow6mAvezb34Hbbw2LEnocJZEFEAQFWhQD3HC6b9UYSANKqr372tIGc+AsB2lpVXXq8TbL3JsD9orri92Or/JEHnlytLrXtsA2k7A0d5IC0U4Ockj2mNxKw1CVV9NvXoYOV8/weCKjB67vlpyN7ybhvdceTWqxox4pOfTZHzavNt8271ZFcOsZY77M7L92YLplsaFue186QPSUvD4O23mb/cqWfQ9v7OW8Kf/ACILPJlaTYk7A0bXOOjWjtJISnDjlYuMbilhqEqj+Hr0MHKqp+CwNo2kGV/ytS4H1jYhnds8AOKsaMeJ8fRaI+c4ipKTblu9WQxdRyna5H4x8DrIZ9zXDN806H8fBYVY8UWjKDsz1rnFwgEivgJfDNbPlBOR+Xacvqm3ge8KqdNt6HrspzenSpeDW0tsyE0ErnSx9AHOeHtNwDlaL9cvdawGXMLbTdZwpuOs9FY2ZvmOGrUfDpvildW02+JfXcp5MMxKV9KRldldJGfRLy0F3cTt8fLrp0/Epq55KcuGbsW4jytw+d7pZKNzXvOZwZ6JcdpPXF7niFCo1VtIlVY2tY59Ty3LGllHAynafWABd37AL991msPfWbuYutbSKsRSedz3Fz3FziblxNyT2kroSSNNy1jyDcGx4jQ+aWBWSVzjdxLjxJJPvRJLYFikBAEAQBAEAQBAEAQBAEAQBAEBkgHWb3j7VAEurj3qQZA63+9kALu3+L+SAlfNBAX4rTARRS2cXESmwaGi5kZxkba7RY68Nohg+rgoBVAEB5b+kJStdh7JDE5zmStAka6zYg7RxeN4dYNGmhI13ED56BFtfPqrIk1n7UIN/C6loBYR6R2+FrWUMlGlPFlcQd32bigMakgICRc3uHtqMQpo3eiX3P7ouPeAtNeVoMzprmPROcmsc+uew6NiDY2DcGhodfxLvsVRPc9/kVGMMIpLeV2yO4XG104c/wDu4Gmoed1236MeYc79xb6MbRv1eiK32hxN5xorZcz/ACILilc6eZ8rtr3F3cPVb4Cw8FaQjwpI8hJ3dzWb2KSD25+LR4vh0QY9jauntdj9MzbWc29r20BFuG/Yq2pTUHaWxa4HH1cNPip9d09iOtoTS/2mrLAIgTHE1xcXy2s0kkDXgANL33JTivdhrfdm/MMyq4qzmkkuid9TzmtqnSyPkebucS4ntPDsVjFKKsikbu7mBZEBQCTcneXNXRsMbHh0Z06N4uLcB/Wi01KEJ6vczVSSNut5w6h7bMayP9oAucO7Mbe5YRwkU9dTN15PYiMshcS5xJJNyTqSTtJK6bW0NJYgCkBAEAQBAEAQBAEAQABAXZDwPkgGQ8D5ICmU8CgFkBRAEAQF8bbqAbdLTWJN9xA7yD9wKXJsabDqpIMl9dD70BcT/V/5ICX8zVI2TFqcPidKGlz+qbdG5ou2V3FoNtNNo27DDB9VhQAgCA8n/SKLfgMF3yB3TWaxo+TccpJMh3EAHLvuTptIIHg0diNuvj+CkkwT0+2yAuwsjpBfbY27/wDa6MIuxAhxNtrfeEQbNIBCDLkaNCdd/Z2ICRck6apZNFU01NPLkde8cMjgRazgC1pF7ErGcVOPCZRdnc9Z5Tcm6ivkZVQRPY57GtkhqIpGWc3QOBNi3SwtY7PE8Lo30kvii1weZ1sKrQlp2ZyMQ5va9tK+KGDpJZ3tMrw+KNjGNtZjQ597aAb73ds2LdShzLSyRyYnEyrSc5O7ZwGczWJ/4MI75m/cF1XOM2GczOJ8Kcf9Y/cxLgyx8zGJggh1O0jYRM8EdxEagm5mk5l8Tfq+WmcRvfPM4+ZiKKy2F7mM8yGI+3SfWy/kqbkFPiPxD2qT62T8lLgoeY7EPapPrZfyUuC34jMQ9ql+ul/KS4HxH4hxpPrZPykA+I/EONJ9bJ+UlwPiOxDjS/WyflJcFPiPxDjS/WyflpcD4j8Q40v1sn5aXBUcx2IcaX62T8pAPiOxDjSfWyflIB8R+IcaT62T8pAV+I/EONJ9bJ+UlwV+I7EPapPrJPyUuB8R2Ie1SfWSfkpcFfiPxD2qT62T8lLgqOY/EPbpPrZfyUuC74kcR/xKT62X8lCbmN3MpiXtUp7pZPviQXLDzMYn/wDHP/Wd/oQXMTuZ3FB6kJ7ph97UFyjOZ7FDtjhHfMPuCEGZvMtiR/5Yd8rvujQGYcx+IH16Qd8kv3QpcEQ5RcjKqhdaphyDYJAM0Tu6QaA9jrHsUEo4d2tNiAPBCS904I6tt/2KBc02xDTVZEGeFoGz70BbK6/9OQgk3NFl/W1LnfIzrnKYhcl2U2a/eIzqHGx04C5Bg+rwoBVAEB5n+kAf/LB8sGfKs+TLbmbbZgPq21d+6gPnJptu+z8VILXTEXtp93cgLI5bODjrbVASfBOQWI11nw0zwx1iJH2jjsfWBfbMPm3QHpPJvmItZ1ZUa72U41+seNPBt+1QSeiYLzd4dS2MdLGXDY+X5R1+IL72PdZCCUtbYWGg4BAVsgCAIAgCAIAgCAIAgCAIAgCAIAgCAIAgCAIAgCAIAgCAIAgCAICyWIOBa4BzToQQCCOBB2oDzzlTzP0VUCYP7M/9gXiJ7YyRl/cLUJueQco+ajEaMlzYunjF+vAc5t2x2D/IEDihBDOj9JrhYg7CLEHeCO9CTHFGdo+771JBe7tH+VSSTXmPP/m0Pyoi6r9C2/S9XWEcCRrf9lQyD6kCgBAEBH+XHJv9Y0rqbpGxBzmkvMQkIDTfqAuGVx2ZuF+KAgEPMLTD06uY/NZG37QUBuwcxWHA3dJUv7DJGB/DGEB3cE5q8MpXh7KfpHixBmcZLEbCGnq37bICaAICqAIAgCAIAgCAIAgCAIAgCAIAgCAIAgCAIAgCAIAgCAIAgCAIAgCAIAgCAIAgOLj/ACUo60WqaeOQ7M9rSDukbZw80BEZOZTDTfL07Pmy3/zNKA0KjmJpD6NTUj53RH7GBAb/ACI5qW4ZViojqekGVzCySBuazt7Hh3UdcDWxuLjfoB6QgCAIAgCAIAgCAIAgCAIAgCAIAgCAIAgCAIAgCAIAgCAIAgCAIAgCAIAgCAIAgCAIAgCAIAgCAIAgCAIAgCAIAgCAIAgCAIAgCAIAgCAIAgCAIAgCAIAgCAIAgCAIAgCAIAgCAIAgCAIAgCAIAgCAIAgCAIAgCAIAgCA//9k="/>
          <p:cNvSpPr>
            <a:spLocks noChangeAspect="1" noChangeArrowheads="1"/>
          </p:cNvSpPr>
          <p:nvPr/>
        </p:nvSpPr>
        <p:spPr bwMode="auto">
          <a:xfrm>
            <a:off x="1679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7" name="Picture 2" descr="http://www.pharmacircle.com/_get_company_logo.php?company_id=314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44781" y="6471822"/>
            <a:ext cx="1504144" cy="374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" name="Group 2"/>
          <p:cNvGrpSpPr/>
          <p:nvPr/>
        </p:nvGrpSpPr>
        <p:grpSpPr>
          <a:xfrm>
            <a:off x="1524000" y="1463639"/>
            <a:ext cx="9144000" cy="59496"/>
            <a:chOff x="0" y="1425867"/>
            <a:chExt cx="9144000" cy="59496"/>
          </a:xfrm>
        </p:grpSpPr>
        <p:sp>
          <p:nvSpPr>
            <p:cNvPr id="12" name="Line 13"/>
            <p:cNvSpPr>
              <a:spLocks noChangeShapeType="1"/>
            </p:cNvSpPr>
            <p:nvPr/>
          </p:nvSpPr>
          <p:spPr bwMode="auto">
            <a:xfrm>
              <a:off x="3962400" y="1485363"/>
              <a:ext cx="5181600" cy="0"/>
            </a:xfrm>
            <a:prstGeom prst="line">
              <a:avLst/>
            </a:prstGeom>
            <a:noFill/>
            <a:ln w="127000">
              <a:solidFill>
                <a:schemeClr val="accent3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cxnSp>
          <p:nvCxnSpPr>
            <p:cNvPr id="13" name="Straight Connector 12"/>
            <p:cNvCxnSpPr/>
            <p:nvPr/>
          </p:nvCxnSpPr>
          <p:spPr>
            <a:xfrm>
              <a:off x="0" y="1425867"/>
              <a:ext cx="9144000" cy="0"/>
            </a:xfrm>
            <a:prstGeom prst="line">
              <a:avLst/>
            </a:prstGeom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38" name="Chart 3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03697290"/>
              </p:ext>
            </p:extLst>
          </p:nvPr>
        </p:nvGraphicFramePr>
        <p:xfrm>
          <a:off x="1831975" y="2098222"/>
          <a:ext cx="8135938" cy="36897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9" name="TextBox 38"/>
          <p:cNvSpPr txBox="1"/>
          <p:nvPr/>
        </p:nvSpPr>
        <p:spPr>
          <a:xfrm>
            <a:off x="4363707" y="2085850"/>
            <a:ext cx="92525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>
                <a:latin typeface="Arial" charset="0"/>
                <a:ea typeface="Arial" charset="0"/>
                <a:cs typeface="Arial" charset="0"/>
              </a:rPr>
              <a:t>Formulation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5683744" y="2085849"/>
            <a:ext cx="61106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i="1" dirty="0">
                <a:latin typeface="Arial" charset="0"/>
                <a:ea typeface="Arial" charset="0"/>
                <a:cs typeface="Arial" charset="0"/>
              </a:rPr>
              <a:t>in vitro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6650595" y="2088893"/>
            <a:ext cx="58862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i="1" dirty="0">
                <a:latin typeface="Arial" charset="0"/>
                <a:ea typeface="Arial" charset="0"/>
                <a:cs typeface="Arial" charset="0"/>
              </a:rPr>
              <a:t>in vivo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7452855" y="2110022"/>
            <a:ext cx="64666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i="1" dirty="0">
                <a:latin typeface="Arial" charset="0"/>
                <a:ea typeface="Arial" charset="0"/>
                <a:cs typeface="Arial" charset="0"/>
              </a:rPr>
              <a:t>IND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8417103" y="2104237"/>
            <a:ext cx="110854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i="1" dirty="0">
                <a:latin typeface="Arial" charset="0"/>
                <a:ea typeface="Arial" charset="0"/>
                <a:cs typeface="Arial" charset="0"/>
              </a:rPr>
              <a:t>Phase I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895472" y="5829296"/>
            <a:ext cx="2520242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latin typeface="Arial" charset="0"/>
                <a:ea typeface="Arial" charset="0"/>
                <a:cs typeface="Arial" charset="0"/>
              </a:rPr>
              <a:t>ART = antiretroviral</a:t>
            </a:r>
          </a:p>
          <a:p>
            <a:r>
              <a:rPr lang="en-US" sz="1000" dirty="0">
                <a:latin typeface="Arial" charset="0"/>
                <a:ea typeface="Arial" charset="0"/>
                <a:cs typeface="Arial" charset="0"/>
              </a:rPr>
              <a:t>GLP-1 = glucagon-like peptide 1</a:t>
            </a:r>
          </a:p>
          <a:p>
            <a:r>
              <a:rPr lang="en-US" sz="1000" dirty="0" err="1">
                <a:latin typeface="Arial" charset="0"/>
                <a:ea typeface="Arial" charset="0"/>
                <a:cs typeface="Arial" charset="0"/>
              </a:rPr>
              <a:t>GnRH</a:t>
            </a:r>
            <a:r>
              <a:rPr lang="en-US" sz="1000" dirty="0">
                <a:latin typeface="Arial" charset="0"/>
                <a:ea typeface="Arial" charset="0"/>
                <a:cs typeface="Arial" charset="0"/>
              </a:rPr>
              <a:t> = gonadotropin releasing hormone</a:t>
            </a:r>
          </a:p>
        </p:txBody>
      </p:sp>
    </p:spTree>
    <p:extLst>
      <p:ext uri="{BB962C8B-B14F-4D97-AF65-F5344CB8AC3E}">
        <p14:creationId xmlns:p14="http://schemas.microsoft.com/office/powerpoint/2010/main" val="6958021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29</Words>
  <Application>Microsoft Office PowerPoint</Application>
  <PresentationFormat>Widescreen</PresentationFormat>
  <Paragraphs>12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Helvetica</vt:lpstr>
      <vt:lpstr>Segoe UI</vt:lpstr>
      <vt:lpstr>Office Theme</vt:lpstr>
      <vt:lpstr>PIPELINE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PIPELINE</dc:title>
  <dc:creator>Alessandro Varotto</dc:creator>
  <cp:lastModifiedBy>Meredith Blake</cp:lastModifiedBy>
  <cp:revision>2</cp:revision>
  <dcterms:created xsi:type="dcterms:W3CDTF">2016-04-14T21:59:05Z</dcterms:created>
  <dcterms:modified xsi:type="dcterms:W3CDTF">2016-04-14T22:40:15Z</dcterms:modified>
</cp:coreProperties>
</file>